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2" r:id="rId3"/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12192000"/>
  <p:embeddedFontLs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jpg>
</file>

<file path=ppt/media/image14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914400"/>
            <a:ext cx="4572225" cy="4572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5791200"/>
            <a:ext cx="5486400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28bbf9440b8_1_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" name="Google Shape;23;g28bbf9440b8_1_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g28bbf9440b8_1_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8bc63e941e_5_48:notes"/>
          <p:cNvSpPr/>
          <p:nvPr>
            <p:ph idx="2" type="sldImg"/>
          </p:nvPr>
        </p:nvSpPr>
        <p:spPr>
          <a:xfrm>
            <a:off x="-635000" y="914400"/>
            <a:ext cx="8128000" cy="4572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8bc63e941e_5_48:notes"/>
          <p:cNvSpPr txBox="1"/>
          <p:nvPr>
            <p:ph idx="1" type="body"/>
          </p:nvPr>
        </p:nvSpPr>
        <p:spPr>
          <a:xfrm>
            <a:off x="685800" y="5791200"/>
            <a:ext cx="5486400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8bc63e941e_5_62:notes"/>
          <p:cNvSpPr/>
          <p:nvPr>
            <p:ph idx="2" type="sldImg"/>
          </p:nvPr>
        </p:nvSpPr>
        <p:spPr>
          <a:xfrm>
            <a:off x="-635000" y="914400"/>
            <a:ext cx="8128000" cy="4572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28bc63e941e_5_62:notes"/>
          <p:cNvSpPr txBox="1"/>
          <p:nvPr>
            <p:ph idx="1" type="body"/>
          </p:nvPr>
        </p:nvSpPr>
        <p:spPr>
          <a:xfrm>
            <a:off x="685800" y="5791200"/>
            <a:ext cx="5486400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bbf9440b8_1_1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4" name="Google Shape;204;g28bbf9440b8_1_1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9400" lvl="0" marL="45720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Char char="●"/>
            </a:pPr>
            <a:r>
              <a:rPr lang="en-US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are developing a perfume recommendation system that utilizes customer review data from Amazon to generate personalized fragrance suggestions for users. This data-driven approach allows us to match fragrances to individuals' preferences and tastes based on patterns found in real customer experiences.</a:t>
            </a:r>
            <a:endParaRPr sz="800">
              <a:solidFill>
                <a:schemeClr val="dk1"/>
              </a:solidFill>
            </a:endParaRPr>
          </a:p>
          <a:p>
            <a:pPr indent="-2413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Calibri"/>
              <a:buChar char="●"/>
            </a:pPr>
            <a:r>
              <a:t/>
            </a:r>
            <a:endParaRPr sz="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28bbf9440b8_1_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3" name="Google Shape;213;p1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28bbf9440b8_1_76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" name="Google Shape;31;g28bbf9440b8_1_76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9400" lvl="0" marL="45720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Char char="●"/>
            </a:pPr>
            <a:r>
              <a:rPr lang="en-US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are developing a perfume recommendation system that utilizes customer review data from Amazon to generate personalized fragrance suggestions for users. This data-driven approach allows us to match fragrances to individuals' preferences and tastes based on patterns found in real customer experiences.</a:t>
            </a:r>
            <a:endParaRPr sz="800">
              <a:solidFill>
                <a:schemeClr val="dk1"/>
              </a:solidFill>
            </a:endParaRPr>
          </a:p>
          <a:p>
            <a:pPr indent="-2413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Calibri"/>
              <a:buChar char="●"/>
            </a:pPr>
            <a:r>
              <a:t/>
            </a:r>
            <a:endParaRPr sz="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g28bbf9440b8_1_76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8bbf9440b8_1_9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" name="Google Shape;57;g28bbf9440b8_1_9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457200" rtl="0" algn="l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8A5845"/>
              </a:buClr>
              <a:buSzPts val="1000"/>
              <a:buFont typeface="Montserrat"/>
              <a:buChar char="●"/>
            </a:pPr>
            <a:r>
              <a:rPr b="1" lang="en-US" sz="10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Finding a scent you love is difficult : </a:t>
            </a:r>
            <a:r>
              <a:rPr lang="en-US" sz="10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With thousands of perfume options to choose from, it can feel overwhelming trying to find one you truly enjoy</a:t>
            </a:r>
            <a:endParaRPr sz="1000">
              <a:solidFill>
                <a:srgbClr val="8A5845"/>
              </a:solidFill>
            </a:endParaRPr>
          </a:p>
          <a:p>
            <a:pPr indent="-292100" lvl="0" marL="457200" rtl="0" algn="l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8A5845"/>
              </a:buClr>
              <a:buSzPts val="1000"/>
              <a:buFont typeface="Montserrat"/>
              <a:buChar char="●"/>
            </a:pPr>
            <a:r>
              <a:rPr b="1" lang="en-US" sz="10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Trial and error takes time and money : </a:t>
            </a:r>
            <a:r>
              <a:rPr lang="en-US" sz="10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Testing perfume after perfume can be expensive and inefficient</a:t>
            </a:r>
            <a:r>
              <a:rPr b="1" lang="en-US" sz="10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000">
              <a:solidFill>
                <a:srgbClr val="8A5845"/>
              </a:solidFill>
            </a:endParaRPr>
          </a:p>
          <a:p>
            <a:pPr indent="-292100" lvl="0" marL="457200" rtl="0" algn="l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8A5845"/>
              </a:buClr>
              <a:buSzPts val="1000"/>
              <a:buFont typeface="Montserrat"/>
              <a:buChar char="●"/>
            </a:pPr>
            <a:r>
              <a:rPr b="1" lang="en-US" sz="10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Everyone has unique scent preferences</a:t>
            </a:r>
            <a:r>
              <a:rPr b="1" lang="en-US" sz="1000">
                <a:solidFill>
                  <a:srgbClr val="8A5845"/>
                </a:solidFill>
              </a:rPr>
              <a:t> : </a:t>
            </a:r>
            <a:r>
              <a:rPr lang="en-US" sz="10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What smells amazing to one person may be unappealing to another, making recommendations challenging</a:t>
            </a:r>
            <a:endParaRPr b="1" sz="1000">
              <a:solidFill>
                <a:srgbClr val="8A5845"/>
              </a:solidFill>
            </a:endParaRPr>
          </a:p>
        </p:txBody>
      </p:sp>
      <p:sp>
        <p:nvSpPr>
          <p:cNvPr id="58" name="Google Shape;58;g28bbf9440b8_1_9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8bbf9440b8_1_3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0" name="Google Shape;80;g28bbf9440b8_1_3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g28bbf9440b8_1_3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bcba49a56_2_130:notes"/>
          <p:cNvSpPr/>
          <p:nvPr>
            <p:ph idx="2" type="sldImg"/>
          </p:nvPr>
        </p:nvSpPr>
        <p:spPr>
          <a:xfrm>
            <a:off x="1143225" y="914400"/>
            <a:ext cx="4572300" cy="4572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bcba49a56_2_130:notes"/>
          <p:cNvSpPr txBox="1"/>
          <p:nvPr>
            <p:ph idx="1" type="body"/>
          </p:nvPr>
        </p:nvSpPr>
        <p:spPr>
          <a:xfrm>
            <a:off x="685800" y="5791200"/>
            <a:ext cx="5486400" cy="54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bbf9440b8_1_105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8" name="Google Shape;108;g28bbf9440b8_1_105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g28bbf9440b8_1_105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8bbf9440b8_1_110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2" name="Google Shape;122;g28bbf9440b8_1_110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28bbf9440b8_1_110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8bc63e941e_5_8:notes"/>
          <p:cNvSpPr/>
          <p:nvPr>
            <p:ph idx="2" type="sldImg"/>
          </p:nvPr>
        </p:nvSpPr>
        <p:spPr>
          <a:xfrm>
            <a:off x="-635000" y="914400"/>
            <a:ext cx="8128000" cy="4572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28bc63e941e_5_8:notes"/>
          <p:cNvSpPr txBox="1"/>
          <p:nvPr>
            <p:ph idx="1" type="body"/>
          </p:nvPr>
        </p:nvSpPr>
        <p:spPr>
          <a:xfrm>
            <a:off x="685800" y="5791200"/>
            <a:ext cx="5486400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8bc63e941e_5_17:notes"/>
          <p:cNvSpPr/>
          <p:nvPr>
            <p:ph idx="2" type="sldImg"/>
          </p:nvPr>
        </p:nvSpPr>
        <p:spPr>
          <a:xfrm>
            <a:off x="-635000" y="914400"/>
            <a:ext cx="8128000" cy="4572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28bc63e941e_5_17:notes"/>
          <p:cNvSpPr txBox="1"/>
          <p:nvPr>
            <p:ph idx="1" type="body"/>
          </p:nvPr>
        </p:nvSpPr>
        <p:spPr>
          <a:xfrm>
            <a:off x="685800" y="5791200"/>
            <a:ext cx="5486400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3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3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6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6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6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6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7.png"/><Relationship Id="rId5" Type="http://schemas.openxmlformats.org/officeDocument/2006/relationships/image" Target="../media/image13.jpg"/><Relationship Id="rId6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image" Target="../media/image7.png"/><Relationship Id="rId5" Type="http://schemas.openxmlformats.org/officeDocument/2006/relationships/image" Target="../media/image13.jpg"/><Relationship Id="rId6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1.png"/><Relationship Id="rId7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A5845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6099114" y="1239460"/>
            <a:ext cx="3904800" cy="22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90"/>
              <a:buFont typeface="Montserrat"/>
              <a:buNone/>
            </a:pPr>
            <a:r>
              <a:rPr b="0" i="0" lang="en-US" sz="4590" u="none" cap="none" strike="noStrike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The Scent of Success</a:t>
            </a:r>
            <a:endParaRPr b="0" i="0" sz="1800" u="none" cap="none" strike="noStrike">
              <a:solidFill>
                <a:srgbClr val="FDE9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7"/>
          <p:cNvSpPr/>
          <p:nvPr/>
        </p:nvSpPr>
        <p:spPr>
          <a:xfrm>
            <a:off x="6099116" y="3982066"/>
            <a:ext cx="3811800" cy="14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DE9D8"/>
                </a:solidFill>
                <a:latin typeface="Arial"/>
                <a:ea typeface="Arial"/>
                <a:cs typeface="Arial"/>
                <a:sym typeface="Arial"/>
              </a:rPr>
              <a:t>Simran Kaur</a:t>
            </a:r>
            <a:endParaRPr>
              <a:solidFill>
                <a:srgbClr val="FDE9D8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DE9D8"/>
                </a:solidFill>
                <a:latin typeface="Arial"/>
                <a:ea typeface="Arial"/>
                <a:cs typeface="Arial"/>
                <a:sym typeface="Arial"/>
              </a:rPr>
              <a:t>Nikhil Nair</a:t>
            </a:r>
            <a:endParaRPr>
              <a:solidFill>
                <a:srgbClr val="FDE9D8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DE9D8"/>
                </a:solidFill>
                <a:latin typeface="Arial"/>
                <a:ea typeface="Arial"/>
                <a:cs typeface="Arial"/>
                <a:sym typeface="Arial"/>
              </a:rPr>
              <a:t>Meenal Gaba</a:t>
            </a:r>
            <a:endParaRPr>
              <a:solidFill>
                <a:srgbClr val="FDE9D8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DE9D8"/>
                </a:solidFill>
                <a:latin typeface="Arial"/>
                <a:ea typeface="Arial"/>
                <a:cs typeface="Arial"/>
                <a:sym typeface="Arial"/>
              </a:rPr>
              <a:t>Krittika Deshwal</a:t>
            </a:r>
            <a:endParaRPr sz="1800">
              <a:solidFill>
                <a:srgbClr val="FDE9D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DE9D8"/>
                </a:solidFill>
                <a:latin typeface="Arial"/>
                <a:ea typeface="Arial"/>
                <a:cs typeface="Arial"/>
                <a:sym typeface="Arial"/>
              </a:rPr>
              <a:t>Sardar Muhammad Ahmad Ali</a:t>
            </a:r>
            <a:endParaRPr sz="1800">
              <a:solidFill>
                <a:srgbClr val="FDE9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8" name="Google Shape;28;p7"/>
          <p:cNvPicPr preferRelativeResize="0"/>
          <p:nvPr/>
        </p:nvPicPr>
        <p:blipFill rotWithShape="1">
          <a:blip r:embed="rId3">
            <a:alphaModFix/>
          </a:blip>
          <a:srcRect b="0" l="22222" r="22222" t="0"/>
          <a:stretch/>
        </p:blipFill>
        <p:spPr>
          <a:xfrm>
            <a:off x="-29825" y="17950"/>
            <a:ext cx="571501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39000"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6"/>
          <p:cNvSpPr/>
          <p:nvPr/>
        </p:nvSpPr>
        <p:spPr>
          <a:xfrm>
            <a:off x="435429" y="2784211"/>
            <a:ext cx="3712028" cy="644789"/>
          </a:xfrm>
          <a:prstGeom prst="rect">
            <a:avLst/>
          </a:prstGeom>
          <a:solidFill>
            <a:srgbClr val="8A5845"/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6"/>
          <p:cNvSpPr txBox="1"/>
          <p:nvPr/>
        </p:nvSpPr>
        <p:spPr>
          <a:xfrm>
            <a:off x="41688" y="0"/>
            <a:ext cx="8119800" cy="838800"/>
          </a:xfrm>
          <a:prstGeom prst="rect">
            <a:avLst/>
          </a:prstGeom>
          <a:solidFill>
            <a:srgbClr val="8A584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50"/>
              <a:buFont typeface="Arial"/>
              <a:buNone/>
            </a:pPr>
            <a:r>
              <a:rPr b="1" i="0" lang="en-US" sz="42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Scents &amp; Sensibility</a:t>
            </a:r>
            <a:endParaRPr b="1" i="0" sz="42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6"/>
          <p:cNvSpPr/>
          <p:nvPr/>
        </p:nvSpPr>
        <p:spPr>
          <a:xfrm>
            <a:off x="0" y="5637390"/>
            <a:ext cx="12189000" cy="1218900"/>
          </a:xfrm>
          <a:prstGeom prst="rect">
            <a:avLst/>
          </a:prstGeom>
          <a:solidFill>
            <a:srgbClr val="8A584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E2E2"/>
              </a:solidFill>
              <a:highlight>
                <a:srgbClr val="8A5845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6"/>
          <p:cNvSpPr txBox="1"/>
          <p:nvPr/>
        </p:nvSpPr>
        <p:spPr>
          <a:xfrm>
            <a:off x="199508" y="2019060"/>
            <a:ext cx="5504062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What should these </a:t>
            </a:r>
            <a:r>
              <a:rPr b="1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hidden gems </a:t>
            </a:r>
            <a:r>
              <a:rPr b="1" i="0" lang="en-US" sz="44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do?</a:t>
            </a:r>
            <a:endParaRPr/>
          </a:p>
        </p:txBody>
      </p:sp>
      <p:pic>
        <p:nvPicPr>
          <p:cNvPr descr="Seesaw Shape Diagrams for PowerPoint - SlideModel" id="181" name="Google Shape;181;p16"/>
          <p:cNvPicPr preferRelativeResize="0"/>
          <p:nvPr/>
        </p:nvPicPr>
        <p:blipFill rotWithShape="1">
          <a:blip r:embed="rId4">
            <a:alphaModFix/>
          </a:blip>
          <a:srcRect b="12539" l="19911" r="21249" t="13491"/>
          <a:stretch/>
        </p:blipFill>
        <p:spPr>
          <a:xfrm>
            <a:off x="5840730" y="924520"/>
            <a:ext cx="6151761" cy="47950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" name="Google Shape;182;p16"/>
          <p:cNvGrpSpPr/>
          <p:nvPr/>
        </p:nvGrpSpPr>
        <p:grpSpPr>
          <a:xfrm>
            <a:off x="6135711" y="2943129"/>
            <a:ext cx="2025777" cy="971741"/>
            <a:chOff x="5860341" y="1581249"/>
            <a:chExt cx="2025777" cy="971741"/>
          </a:xfrm>
        </p:grpSpPr>
        <p:sp>
          <p:nvSpPr>
            <p:cNvPr id="183" name="Google Shape;183;p16"/>
            <p:cNvSpPr txBox="1"/>
            <p:nvPr/>
          </p:nvSpPr>
          <p:spPr>
            <a:xfrm>
              <a:off x="6056850" y="1845104"/>
              <a:ext cx="1829268" cy="707886"/>
            </a:xfrm>
            <a:prstGeom prst="rect">
              <a:avLst/>
            </a:prstGeom>
            <a:solidFill>
              <a:srgbClr val="8A584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0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Brand Description</a:t>
              </a:r>
              <a:endParaRPr/>
            </a:p>
          </p:txBody>
        </p:sp>
        <p:pic>
          <p:nvPicPr>
            <p:cNvPr descr="Perfume PowerPoint Presentation and Slides | SlideTeam" id="184" name="Google Shape;184;p16"/>
            <p:cNvPicPr preferRelativeResize="0"/>
            <p:nvPr/>
          </p:nvPicPr>
          <p:blipFill rotWithShape="1">
            <a:blip r:embed="rId5">
              <a:alphaModFix/>
            </a:blip>
            <a:srcRect b="0" l="32061" r="33031" t="18349"/>
            <a:stretch/>
          </p:blipFill>
          <p:spPr>
            <a:xfrm>
              <a:off x="5860341" y="1581249"/>
              <a:ext cx="468630" cy="617798"/>
            </a:xfrm>
            <a:prstGeom prst="roundRect">
              <a:avLst>
                <a:gd fmla="val 8594" name="adj"/>
              </a:avLst>
            </a:prstGeom>
            <a:solidFill>
              <a:srgbClr val="ECECEC"/>
            </a:solidFill>
            <a:ln>
              <a:noFill/>
            </a:ln>
            <a:effectLst>
              <a:reflection blurRad="0" dir="5400000" dist="5000" endA="0" endPos="28000" kx="0" rotWithShape="0" algn="bl" stA="38000" stPos="0" sy="-100000" ky="0"/>
            </a:effectLst>
          </p:spPr>
        </p:pic>
      </p:grpSp>
      <p:grpSp>
        <p:nvGrpSpPr>
          <p:cNvPr id="185" name="Google Shape;185;p16"/>
          <p:cNvGrpSpPr/>
          <p:nvPr/>
        </p:nvGrpSpPr>
        <p:grpSpPr>
          <a:xfrm>
            <a:off x="8916610" y="2943129"/>
            <a:ext cx="2377091" cy="930819"/>
            <a:chOff x="8830259" y="1622171"/>
            <a:chExt cx="2377091" cy="930819"/>
          </a:xfrm>
        </p:grpSpPr>
        <p:sp>
          <p:nvSpPr>
            <p:cNvPr id="186" name="Google Shape;186;p16"/>
            <p:cNvSpPr txBox="1"/>
            <p:nvPr/>
          </p:nvSpPr>
          <p:spPr>
            <a:xfrm>
              <a:off x="9378082" y="1845104"/>
              <a:ext cx="1829268" cy="707886"/>
            </a:xfrm>
            <a:prstGeom prst="rect">
              <a:avLst/>
            </a:prstGeom>
            <a:solidFill>
              <a:srgbClr val="8A584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0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Customer Reviews</a:t>
              </a:r>
              <a:endParaRPr/>
            </a:p>
          </p:txBody>
        </p:sp>
        <p:pic>
          <p:nvPicPr>
            <p:cNvPr descr="Speech Bubbles Collection for PowerPoint - PresentationGO" id="187" name="Google Shape;187;p16"/>
            <p:cNvPicPr preferRelativeResize="0"/>
            <p:nvPr/>
          </p:nvPicPr>
          <p:blipFill rotWithShape="1">
            <a:blip r:embed="rId6">
              <a:alphaModFix/>
            </a:blip>
            <a:srcRect b="11833" l="583" r="542" t="16600"/>
            <a:stretch/>
          </p:blipFill>
          <p:spPr>
            <a:xfrm>
              <a:off x="8830259" y="1622171"/>
              <a:ext cx="821326" cy="44586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39000"/>
          </a:blip>
          <a:stretch>
            <a:fillRect/>
          </a:stretch>
        </a:blip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"/>
          <p:cNvSpPr txBox="1"/>
          <p:nvPr/>
        </p:nvSpPr>
        <p:spPr>
          <a:xfrm>
            <a:off x="41688" y="0"/>
            <a:ext cx="8119800" cy="838800"/>
          </a:xfrm>
          <a:prstGeom prst="rect">
            <a:avLst/>
          </a:prstGeom>
          <a:solidFill>
            <a:srgbClr val="8A584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50"/>
              <a:buFont typeface="Arial"/>
              <a:buNone/>
            </a:pPr>
            <a:r>
              <a:rPr b="1" i="0" lang="en-US" sz="42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Scents &amp; Sensibility</a:t>
            </a:r>
            <a:endParaRPr b="1" i="0" sz="42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7"/>
          <p:cNvSpPr/>
          <p:nvPr/>
        </p:nvSpPr>
        <p:spPr>
          <a:xfrm>
            <a:off x="0" y="5637390"/>
            <a:ext cx="12189000" cy="1218900"/>
          </a:xfrm>
          <a:prstGeom prst="rect">
            <a:avLst/>
          </a:prstGeom>
          <a:solidFill>
            <a:srgbClr val="8A584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E2E2"/>
              </a:solidFill>
              <a:highlight>
                <a:srgbClr val="8A5845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eesaw Shape Diagrams for PowerPoint - SlideModel" id="194" name="Google Shape;194;p17"/>
          <p:cNvPicPr preferRelativeResize="0"/>
          <p:nvPr/>
        </p:nvPicPr>
        <p:blipFill rotWithShape="1">
          <a:blip r:embed="rId4">
            <a:alphaModFix/>
          </a:blip>
          <a:srcRect b="12539" l="19911" r="21249" t="13491"/>
          <a:stretch/>
        </p:blipFill>
        <p:spPr>
          <a:xfrm>
            <a:off x="5840730" y="924520"/>
            <a:ext cx="6151761" cy="47950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" name="Google Shape;195;p17"/>
          <p:cNvGrpSpPr/>
          <p:nvPr/>
        </p:nvGrpSpPr>
        <p:grpSpPr>
          <a:xfrm>
            <a:off x="6135711" y="2943129"/>
            <a:ext cx="2025777" cy="971741"/>
            <a:chOff x="5860341" y="1581249"/>
            <a:chExt cx="2025777" cy="971741"/>
          </a:xfrm>
        </p:grpSpPr>
        <p:sp>
          <p:nvSpPr>
            <p:cNvPr id="196" name="Google Shape;196;p17"/>
            <p:cNvSpPr txBox="1"/>
            <p:nvPr/>
          </p:nvSpPr>
          <p:spPr>
            <a:xfrm>
              <a:off x="6056850" y="1845104"/>
              <a:ext cx="1829268" cy="707886"/>
            </a:xfrm>
            <a:prstGeom prst="rect">
              <a:avLst/>
            </a:prstGeom>
            <a:solidFill>
              <a:srgbClr val="8A584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Product</a:t>
              </a:r>
              <a:r>
                <a:rPr b="1" i="0" lang="en-US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Description</a:t>
              </a:r>
              <a:endParaRPr/>
            </a:p>
          </p:txBody>
        </p:sp>
        <p:pic>
          <p:nvPicPr>
            <p:cNvPr descr="Perfume PowerPoint Presentation and Slides | SlideTeam" id="197" name="Google Shape;197;p17"/>
            <p:cNvPicPr preferRelativeResize="0"/>
            <p:nvPr/>
          </p:nvPicPr>
          <p:blipFill rotWithShape="1">
            <a:blip r:embed="rId5">
              <a:alphaModFix/>
            </a:blip>
            <a:srcRect b="0" l="32061" r="33031" t="18349"/>
            <a:stretch/>
          </p:blipFill>
          <p:spPr>
            <a:xfrm>
              <a:off x="5860341" y="1581249"/>
              <a:ext cx="468630" cy="617798"/>
            </a:xfrm>
            <a:prstGeom prst="roundRect">
              <a:avLst>
                <a:gd fmla="val 8594" name="adj"/>
              </a:avLst>
            </a:prstGeom>
            <a:solidFill>
              <a:srgbClr val="ECECEC"/>
            </a:solidFill>
            <a:ln>
              <a:noFill/>
            </a:ln>
            <a:effectLst>
              <a:reflection blurRad="0" dir="5400000" dist="5000" endA="0" endPos="28000" kx="0" rotWithShape="0" algn="bl" stA="38000" stPos="0" sy="-100000" ky="0"/>
            </a:effectLst>
          </p:spPr>
        </p:pic>
      </p:grpSp>
      <p:grpSp>
        <p:nvGrpSpPr>
          <p:cNvPr id="198" name="Google Shape;198;p17"/>
          <p:cNvGrpSpPr/>
          <p:nvPr/>
        </p:nvGrpSpPr>
        <p:grpSpPr>
          <a:xfrm>
            <a:off x="8916610" y="2943129"/>
            <a:ext cx="2377091" cy="930819"/>
            <a:chOff x="8830259" y="1622171"/>
            <a:chExt cx="2377091" cy="930819"/>
          </a:xfrm>
        </p:grpSpPr>
        <p:sp>
          <p:nvSpPr>
            <p:cNvPr id="199" name="Google Shape;199;p17"/>
            <p:cNvSpPr txBox="1"/>
            <p:nvPr/>
          </p:nvSpPr>
          <p:spPr>
            <a:xfrm>
              <a:off x="9378082" y="1845104"/>
              <a:ext cx="1829268" cy="707886"/>
            </a:xfrm>
            <a:prstGeom prst="rect">
              <a:avLst/>
            </a:prstGeom>
            <a:solidFill>
              <a:srgbClr val="8A584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Customer Reviews</a:t>
              </a:r>
              <a:endParaRPr/>
            </a:p>
          </p:txBody>
        </p:sp>
        <p:pic>
          <p:nvPicPr>
            <p:cNvPr descr="Speech Bubbles Collection for PowerPoint - PresentationGO" id="200" name="Google Shape;200;p17"/>
            <p:cNvPicPr preferRelativeResize="0"/>
            <p:nvPr/>
          </p:nvPicPr>
          <p:blipFill rotWithShape="1">
            <a:blip r:embed="rId6">
              <a:alphaModFix/>
            </a:blip>
            <a:srcRect b="11833" l="583" r="542" t="16600"/>
            <a:stretch/>
          </p:blipFill>
          <p:spPr>
            <a:xfrm>
              <a:off x="8830259" y="1622171"/>
              <a:ext cx="821326" cy="44586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1" name="Google Shape;201;p17"/>
          <p:cNvSpPr txBox="1"/>
          <p:nvPr/>
        </p:nvSpPr>
        <p:spPr>
          <a:xfrm>
            <a:off x="503700" y="2508900"/>
            <a:ext cx="4685558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We </a:t>
            </a:r>
            <a:r>
              <a:rPr b="1" i="0" lang="en-US" sz="2800" u="none" cap="none" strike="noStrike">
                <a:solidFill>
                  <a:schemeClr val="lt1"/>
                </a:solidFill>
                <a:highlight>
                  <a:srgbClr val="8A5845"/>
                </a:highlight>
                <a:latin typeface="Arial"/>
                <a:ea typeface="Arial"/>
                <a:cs typeface="Arial"/>
                <a:sym typeface="Arial"/>
              </a:rPr>
              <a:t>compare the similarity </a:t>
            </a:r>
            <a:r>
              <a:rPr b="1" i="0" lang="en-US" sz="28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and lift of key attributes mentioned in the Product Description with the Reviews!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A5845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/>
          <p:nvPr/>
        </p:nvSpPr>
        <p:spPr>
          <a:xfrm>
            <a:off x="6543944" y="476131"/>
            <a:ext cx="5178300" cy="5913600"/>
          </a:xfrm>
          <a:prstGeom prst="rect">
            <a:avLst/>
          </a:prstGeom>
          <a:solidFill>
            <a:srgbClr val="62A8B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8" name="Google Shape;208;p18"/>
          <p:cNvPicPr preferRelativeResize="0"/>
          <p:nvPr/>
        </p:nvPicPr>
        <p:blipFill rotWithShape="1">
          <a:blip r:embed="rId3">
            <a:alphaModFix/>
          </a:blip>
          <a:srcRect b="0" l="20921" r="20915" t="0"/>
          <a:stretch/>
        </p:blipFill>
        <p:spPr>
          <a:xfrm>
            <a:off x="6186546" y="-21700"/>
            <a:ext cx="600545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8"/>
          <p:cNvSpPr/>
          <p:nvPr/>
        </p:nvSpPr>
        <p:spPr>
          <a:xfrm>
            <a:off x="322675" y="3019975"/>
            <a:ext cx="5633100" cy="29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</a:pPr>
            <a:r>
              <a:rPr lang="en-US" sz="2800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Open for Questions!</a:t>
            </a:r>
            <a:endParaRPr sz="2800">
              <a:solidFill>
                <a:srgbClr val="FDE9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8"/>
          <p:cNvSpPr txBox="1"/>
          <p:nvPr/>
        </p:nvSpPr>
        <p:spPr>
          <a:xfrm>
            <a:off x="322675" y="879175"/>
            <a:ext cx="5633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DE9D8"/>
                </a:solidFill>
              </a:rPr>
              <a:t>The Aromas of Review Analysis</a:t>
            </a:r>
            <a:endParaRPr sz="2600">
              <a:solidFill>
                <a:srgbClr val="FDE9D8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9"/>
          <p:cNvSpPr/>
          <p:nvPr/>
        </p:nvSpPr>
        <p:spPr>
          <a:xfrm>
            <a:off x="1935948" y="2564917"/>
            <a:ext cx="8317055" cy="12748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5019"/>
              </a:lnSpc>
              <a:spcBef>
                <a:spcPts val="0"/>
              </a:spcBef>
              <a:spcAft>
                <a:spcPts val="0"/>
              </a:spcAft>
              <a:buClr>
                <a:srgbClr val="2A2921"/>
              </a:buClr>
              <a:buSzPts val="4781"/>
              <a:buFont typeface="Montserrat"/>
              <a:buNone/>
            </a:pPr>
            <a:r>
              <a:rPr lang="en-US" sz="4781">
                <a:solidFill>
                  <a:srgbClr val="2A2921"/>
                </a:solidFill>
                <a:latin typeface="Montserrat"/>
                <a:ea typeface="Montserrat"/>
                <a:cs typeface="Montserrat"/>
                <a:sym typeface="Montserrat"/>
              </a:rPr>
              <a:t>“"A fragrance tells a story about its wearer" ”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9"/>
          <p:cNvSpPr/>
          <p:nvPr/>
        </p:nvSpPr>
        <p:spPr>
          <a:xfrm>
            <a:off x="1935948" y="3955101"/>
            <a:ext cx="8317055" cy="2879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5A5A4C"/>
              </a:buClr>
              <a:buSzPts val="1800"/>
              <a:buFont typeface="Montserrat"/>
              <a:buNone/>
            </a:pPr>
            <a:r>
              <a:rPr lang="en-US" sz="1800">
                <a:solidFill>
                  <a:srgbClr val="5A5A4C"/>
                </a:solidFill>
                <a:latin typeface="Montserrat"/>
                <a:ea typeface="Montserrat"/>
                <a:cs typeface="Montserrat"/>
                <a:sym typeface="Montserrat"/>
              </a:rPr>
              <a:t>PAUL SMITH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A5845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 rotWithShape="1">
          <a:blip r:embed="rId3">
            <a:alphaModFix/>
          </a:blip>
          <a:srcRect b="0" l="10044" r="32884" t="0"/>
          <a:stretch/>
        </p:blipFill>
        <p:spPr>
          <a:xfrm>
            <a:off x="6396300" y="3925"/>
            <a:ext cx="5867875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8"/>
          <p:cNvGrpSpPr/>
          <p:nvPr/>
        </p:nvGrpSpPr>
        <p:grpSpPr>
          <a:xfrm>
            <a:off x="-6583" y="50154"/>
            <a:ext cx="6381332" cy="6480690"/>
            <a:chOff x="5632217" y="126354"/>
            <a:chExt cx="6381332" cy="6480690"/>
          </a:xfrm>
        </p:grpSpPr>
        <p:sp>
          <p:nvSpPr>
            <p:cNvPr id="36" name="Google Shape;36;p8"/>
            <p:cNvSpPr/>
            <p:nvPr/>
          </p:nvSpPr>
          <p:spPr>
            <a:xfrm rot="-2690645">
              <a:off x="8026066" y="2576012"/>
              <a:ext cx="1637029" cy="1633422"/>
            </a:xfrm>
            <a:prstGeom prst="ellipse">
              <a:avLst/>
            </a:prstGeom>
            <a:solidFill>
              <a:srgbClr val="8A5845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8"/>
            <p:cNvSpPr txBox="1"/>
            <p:nvPr/>
          </p:nvSpPr>
          <p:spPr>
            <a:xfrm>
              <a:off x="8179363" y="2812775"/>
              <a:ext cx="1330500" cy="115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2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FDE9D8"/>
                  </a:solidFill>
                </a:rPr>
                <a:t>Why Fragrance Matters?</a:t>
              </a:r>
              <a:endParaRPr b="1" sz="1800">
                <a:solidFill>
                  <a:srgbClr val="FDE9D8"/>
                </a:solidFill>
              </a:endParaRPr>
            </a:p>
          </p:txBody>
        </p:sp>
        <p:grpSp>
          <p:nvGrpSpPr>
            <p:cNvPr id="38" name="Google Shape;38;p8"/>
            <p:cNvGrpSpPr/>
            <p:nvPr/>
          </p:nvGrpSpPr>
          <p:grpSpPr>
            <a:xfrm>
              <a:off x="6931697" y="126354"/>
              <a:ext cx="3292232" cy="3379343"/>
              <a:chOff x="3026172" y="-76686"/>
              <a:chExt cx="2655026" cy="2740082"/>
            </a:xfrm>
          </p:grpSpPr>
          <p:sp>
            <p:nvSpPr>
              <p:cNvPr id="39" name="Google Shape;39;p8"/>
              <p:cNvSpPr/>
              <p:nvPr/>
            </p:nvSpPr>
            <p:spPr>
              <a:xfrm rot="-2700000">
                <a:off x="3282650" y="444474"/>
                <a:ext cx="2142068" cy="1612705"/>
              </a:xfrm>
              <a:custGeom>
                <a:rect b="b" l="l" r="r" t="t"/>
                <a:pathLst>
                  <a:path extrusionOk="0" h="249" w="331">
                    <a:moveTo>
                      <a:pt x="45" y="32"/>
                    </a:moveTo>
                    <a:cubicBezTo>
                      <a:pt x="174" y="32"/>
                      <a:pt x="281" y="126"/>
                      <a:pt x="302" y="249"/>
                    </a:cubicBezTo>
                    <a:cubicBezTo>
                      <a:pt x="312" y="244"/>
                      <a:pt x="322" y="238"/>
                      <a:pt x="331" y="231"/>
                    </a:cubicBezTo>
                    <a:cubicBezTo>
                      <a:pt x="303" y="99"/>
                      <a:pt x="186" y="0"/>
                      <a:pt x="45" y="0"/>
                    </a:cubicBezTo>
                    <a:cubicBezTo>
                      <a:pt x="29" y="0"/>
                      <a:pt x="14" y="1"/>
                      <a:pt x="0" y="3"/>
                    </a:cubicBezTo>
                    <a:cubicBezTo>
                      <a:pt x="6" y="13"/>
                      <a:pt x="12" y="23"/>
                      <a:pt x="17" y="33"/>
                    </a:cubicBezTo>
                    <a:cubicBezTo>
                      <a:pt x="26" y="32"/>
                      <a:pt x="36" y="32"/>
                      <a:pt x="45" y="32"/>
                    </a:cubicBezTo>
                    <a:close/>
                  </a:path>
                </a:pathLst>
              </a:custGeom>
              <a:solidFill>
                <a:srgbClr val="FDE9D8"/>
              </a:solidFill>
              <a:ln cap="flat" cmpd="sng" w="952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60925" lIns="121900" spcFirstLastPara="1" rIns="121900" wrap="square" tIns="609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8"/>
              <p:cNvSpPr/>
              <p:nvPr/>
            </p:nvSpPr>
            <p:spPr>
              <a:xfrm rot="-2700000">
                <a:off x="3599956" y="695260"/>
                <a:ext cx="1767975" cy="1573496"/>
              </a:xfrm>
              <a:custGeom>
                <a:rect b="b" l="l" r="r" t="t"/>
                <a:pathLst>
                  <a:path extrusionOk="0" h="253" w="285">
                    <a:moveTo>
                      <a:pt x="28" y="0"/>
                    </a:moveTo>
                    <a:cubicBezTo>
                      <a:pt x="19" y="0"/>
                      <a:pt x="9" y="0"/>
                      <a:pt x="0" y="1"/>
                    </a:cubicBezTo>
                    <a:cubicBezTo>
                      <a:pt x="22" y="43"/>
                      <a:pt x="34" y="90"/>
                      <a:pt x="35" y="140"/>
                    </a:cubicBezTo>
                    <a:cubicBezTo>
                      <a:pt x="74" y="142"/>
                      <a:pt x="112" y="163"/>
                      <a:pt x="133" y="200"/>
                    </a:cubicBezTo>
                    <a:cubicBezTo>
                      <a:pt x="143" y="217"/>
                      <a:pt x="148" y="235"/>
                      <a:pt x="149" y="253"/>
                    </a:cubicBezTo>
                    <a:cubicBezTo>
                      <a:pt x="198" y="252"/>
                      <a:pt x="244" y="239"/>
                      <a:pt x="285" y="217"/>
                    </a:cubicBezTo>
                    <a:cubicBezTo>
                      <a:pt x="264" y="94"/>
                      <a:pt x="157" y="0"/>
                      <a:pt x="28" y="0"/>
                    </a:cubicBezTo>
                    <a:close/>
                  </a:path>
                </a:pathLst>
              </a:custGeom>
              <a:solidFill>
                <a:srgbClr val="FDE9D8"/>
              </a:solidFill>
              <a:ln cap="flat" cmpd="sng" w="114300">
                <a:solidFill>
                  <a:srgbClr val="8A5845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60925" lIns="121900" spcFirstLastPara="1" rIns="121900" wrap="square" tIns="609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8"/>
              <p:cNvSpPr txBox="1"/>
              <p:nvPr/>
            </p:nvSpPr>
            <p:spPr>
              <a:xfrm>
                <a:off x="3867265" y="1209312"/>
                <a:ext cx="1353900" cy="427500"/>
              </a:xfrm>
              <a:prstGeom prst="rect">
                <a:avLst/>
              </a:prstGeom>
              <a:solidFill>
                <a:srgbClr val="FDE9D8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>
                    <a:solidFill>
                      <a:srgbClr val="8A5845"/>
                    </a:solidFill>
                    <a:latin typeface="Roboto"/>
                    <a:ea typeface="Roboto"/>
                    <a:cs typeface="Roboto"/>
                    <a:sym typeface="Roboto"/>
                  </a:rPr>
                  <a:t>Personal Expression</a:t>
                </a:r>
                <a:endParaRPr sz="1800">
                  <a:solidFill>
                    <a:srgbClr val="8A5845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2" name="Google Shape;42;p8"/>
            <p:cNvGrpSpPr/>
            <p:nvPr/>
          </p:nvGrpSpPr>
          <p:grpSpPr>
            <a:xfrm rot="5400000">
              <a:off x="8730223" y="1459787"/>
              <a:ext cx="3274443" cy="3292209"/>
              <a:chOff x="3026172" y="-76686"/>
              <a:chExt cx="2655026" cy="2740082"/>
            </a:xfrm>
          </p:grpSpPr>
          <p:sp>
            <p:nvSpPr>
              <p:cNvPr id="43" name="Google Shape;43;p8"/>
              <p:cNvSpPr/>
              <p:nvPr/>
            </p:nvSpPr>
            <p:spPr>
              <a:xfrm rot="-2700000">
                <a:off x="3282650" y="444474"/>
                <a:ext cx="2142068" cy="1612705"/>
              </a:xfrm>
              <a:custGeom>
                <a:rect b="b" l="l" r="r" t="t"/>
                <a:pathLst>
                  <a:path extrusionOk="0" h="249" w="331">
                    <a:moveTo>
                      <a:pt x="45" y="32"/>
                    </a:moveTo>
                    <a:cubicBezTo>
                      <a:pt x="174" y="32"/>
                      <a:pt x="281" y="126"/>
                      <a:pt x="302" y="249"/>
                    </a:cubicBezTo>
                    <a:cubicBezTo>
                      <a:pt x="312" y="244"/>
                      <a:pt x="322" y="238"/>
                      <a:pt x="331" y="231"/>
                    </a:cubicBezTo>
                    <a:cubicBezTo>
                      <a:pt x="303" y="99"/>
                      <a:pt x="186" y="0"/>
                      <a:pt x="45" y="0"/>
                    </a:cubicBezTo>
                    <a:cubicBezTo>
                      <a:pt x="29" y="0"/>
                      <a:pt x="14" y="1"/>
                      <a:pt x="0" y="3"/>
                    </a:cubicBezTo>
                    <a:cubicBezTo>
                      <a:pt x="6" y="13"/>
                      <a:pt x="12" y="23"/>
                      <a:pt x="17" y="33"/>
                    </a:cubicBezTo>
                    <a:cubicBezTo>
                      <a:pt x="26" y="32"/>
                      <a:pt x="36" y="32"/>
                      <a:pt x="45" y="32"/>
                    </a:cubicBezTo>
                    <a:close/>
                  </a:path>
                </a:pathLst>
              </a:custGeom>
              <a:solidFill>
                <a:srgbClr val="FDE9D8"/>
              </a:solidFill>
              <a:ln cap="flat" cmpd="sng" w="952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60925" lIns="121900" spcFirstLastPara="1" rIns="121900" wrap="square" tIns="609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8"/>
              <p:cNvSpPr/>
              <p:nvPr/>
            </p:nvSpPr>
            <p:spPr>
              <a:xfrm rot="-2700000">
                <a:off x="3599956" y="695260"/>
                <a:ext cx="1767975" cy="1573496"/>
              </a:xfrm>
              <a:custGeom>
                <a:rect b="b" l="l" r="r" t="t"/>
                <a:pathLst>
                  <a:path extrusionOk="0" h="253" w="285">
                    <a:moveTo>
                      <a:pt x="28" y="0"/>
                    </a:moveTo>
                    <a:cubicBezTo>
                      <a:pt x="19" y="0"/>
                      <a:pt x="9" y="0"/>
                      <a:pt x="0" y="1"/>
                    </a:cubicBezTo>
                    <a:cubicBezTo>
                      <a:pt x="22" y="43"/>
                      <a:pt x="34" y="90"/>
                      <a:pt x="35" y="140"/>
                    </a:cubicBezTo>
                    <a:cubicBezTo>
                      <a:pt x="74" y="142"/>
                      <a:pt x="112" y="163"/>
                      <a:pt x="133" y="200"/>
                    </a:cubicBezTo>
                    <a:cubicBezTo>
                      <a:pt x="143" y="217"/>
                      <a:pt x="148" y="235"/>
                      <a:pt x="149" y="253"/>
                    </a:cubicBezTo>
                    <a:cubicBezTo>
                      <a:pt x="198" y="252"/>
                      <a:pt x="244" y="239"/>
                      <a:pt x="285" y="217"/>
                    </a:cubicBezTo>
                    <a:cubicBezTo>
                      <a:pt x="264" y="94"/>
                      <a:pt x="157" y="0"/>
                      <a:pt x="28" y="0"/>
                    </a:cubicBezTo>
                    <a:close/>
                  </a:path>
                </a:pathLst>
              </a:custGeom>
              <a:solidFill>
                <a:srgbClr val="FDE9D8"/>
              </a:solidFill>
              <a:ln cap="flat" cmpd="sng" w="114300">
                <a:solidFill>
                  <a:srgbClr val="8A5845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60925" lIns="121900" spcFirstLastPara="1" rIns="121900" wrap="square" tIns="609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8"/>
              <p:cNvSpPr txBox="1"/>
              <p:nvPr/>
            </p:nvSpPr>
            <p:spPr>
              <a:xfrm>
                <a:off x="3867128" y="1209253"/>
                <a:ext cx="1353900" cy="427500"/>
              </a:xfrm>
              <a:prstGeom prst="rect">
                <a:avLst/>
              </a:prstGeom>
              <a:solidFill>
                <a:srgbClr val="FDE9D8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>
                    <a:solidFill>
                      <a:srgbClr val="8A5845"/>
                    </a:solidFill>
                    <a:latin typeface="Roboto"/>
                    <a:ea typeface="Roboto"/>
                    <a:cs typeface="Roboto"/>
                    <a:sym typeface="Roboto"/>
                  </a:rPr>
                  <a:t>Emotional Impact</a:t>
                </a:r>
                <a:endParaRPr sz="1800">
                  <a:solidFill>
                    <a:srgbClr val="8A5845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6" name="Google Shape;46;p8"/>
            <p:cNvGrpSpPr/>
            <p:nvPr/>
          </p:nvGrpSpPr>
          <p:grpSpPr>
            <a:xfrm rot="-5400000">
              <a:off x="5643840" y="1965931"/>
              <a:ext cx="3274443" cy="3297689"/>
              <a:chOff x="3026172" y="-76686"/>
              <a:chExt cx="2655026" cy="2740082"/>
            </a:xfrm>
          </p:grpSpPr>
          <p:sp>
            <p:nvSpPr>
              <p:cNvPr id="47" name="Google Shape;47;p8"/>
              <p:cNvSpPr/>
              <p:nvPr/>
            </p:nvSpPr>
            <p:spPr>
              <a:xfrm rot="-2700000">
                <a:off x="3282650" y="444474"/>
                <a:ext cx="2142068" cy="1612705"/>
              </a:xfrm>
              <a:custGeom>
                <a:rect b="b" l="l" r="r" t="t"/>
                <a:pathLst>
                  <a:path extrusionOk="0" h="249" w="331">
                    <a:moveTo>
                      <a:pt x="45" y="32"/>
                    </a:moveTo>
                    <a:cubicBezTo>
                      <a:pt x="174" y="32"/>
                      <a:pt x="281" y="126"/>
                      <a:pt x="302" y="249"/>
                    </a:cubicBezTo>
                    <a:cubicBezTo>
                      <a:pt x="312" y="244"/>
                      <a:pt x="322" y="238"/>
                      <a:pt x="331" y="231"/>
                    </a:cubicBezTo>
                    <a:cubicBezTo>
                      <a:pt x="303" y="99"/>
                      <a:pt x="186" y="0"/>
                      <a:pt x="45" y="0"/>
                    </a:cubicBezTo>
                    <a:cubicBezTo>
                      <a:pt x="29" y="0"/>
                      <a:pt x="14" y="1"/>
                      <a:pt x="0" y="3"/>
                    </a:cubicBezTo>
                    <a:cubicBezTo>
                      <a:pt x="6" y="13"/>
                      <a:pt x="12" y="23"/>
                      <a:pt x="17" y="33"/>
                    </a:cubicBezTo>
                    <a:cubicBezTo>
                      <a:pt x="26" y="32"/>
                      <a:pt x="36" y="32"/>
                      <a:pt x="45" y="32"/>
                    </a:cubicBezTo>
                    <a:close/>
                  </a:path>
                </a:pathLst>
              </a:custGeom>
              <a:solidFill>
                <a:srgbClr val="FDE9D8"/>
              </a:solidFill>
              <a:ln cap="flat" cmpd="sng" w="952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60925" lIns="121900" spcFirstLastPara="1" rIns="121900" wrap="square" tIns="609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8"/>
              <p:cNvSpPr/>
              <p:nvPr/>
            </p:nvSpPr>
            <p:spPr>
              <a:xfrm rot="-2700000">
                <a:off x="3599956" y="695260"/>
                <a:ext cx="1767975" cy="1573496"/>
              </a:xfrm>
              <a:custGeom>
                <a:rect b="b" l="l" r="r" t="t"/>
                <a:pathLst>
                  <a:path extrusionOk="0" h="253" w="285">
                    <a:moveTo>
                      <a:pt x="28" y="0"/>
                    </a:moveTo>
                    <a:cubicBezTo>
                      <a:pt x="19" y="0"/>
                      <a:pt x="9" y="0"/>
                      <a:pt x="0" y="1"/>
                    </a:cubicBezTo>
                    <a:cubicBezTo>
                      <a:pt x="22" y="43"/>
                      <a:pt x="34" y="90"/>
                      <a:pt x="35" y="140"/>
                    </a:cubicBezTo>
                    <a:cubicBezTo>
                      <a:pt x="74" y="142"/>
                      <a:pt x="112" y="163"/>
                      <a:pt x="133" y="200"/>
                    </a:cubicBezTo>
                    <a:cubicBezTo>
                      <a:pt x="143" y="217"/>
                      <a:pt x="148" y="235"/>
                      <a:pt x="149" y="253"/>
                    </a:cubicBezTo>
                    <a:cubicBezTo>
                      <a:pt x="198" y="252"/>
                      <a:pt x="244" y="239"/>
                      <a:pt x="285" y="217"/>
                    </a:cubicBezTo>
                    <a:cubicBezTo>
                      <a:pt x="264" y="94"/>
                      <a:pt x="157" y="0"/>
                      <a:pt x="28" y="0"/>
                    </a:cubicBezTo>
                    <a:close/>
                  </a:path>
                </a:pathLst>
              </a:custGeom>
              <a:solidFill>
                <a:srgbClr val="FDE9D8"/>
              </a:solidFill>
              <a:ln cap="flat" cmpd="sng" w="114300">
                <a:solidFill>
                  <a:srgbClr val="8A5845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60925" lIns="121900" spcFirstLastPara="1" rIns="121900" wrap="square" tIns="609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8"/>
              <p:cNvSpPr txBox="1"/>
              <p:nvPr/>
            </p:nvSpPr>
            <p:spPr>
              <a:xfrm>
                <a:off x="3867265" y="1209312"/>
                <a:ext cx="1353900" cy="427500"/>
              </a:xfrm>
              <a:prstGeom prst="rect">
                <a:avLst/>
              </a:prstGeom>
              <a:solidFill>
                <a:srgbClr val="FDE9D8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>
                    <a:solidFill>
                      <a:srgbClr val="8A5845"/>
                    </a:solidFill>
                    <a:latin typeface="Roboto"/>
                    <a:ea typeface="Roboto"/>
                    <a:cs typeface="Roboto"/>
                    <a:sym typeface="Roboto"/>
                  </a:rPr>
                  <a:t>Professional Impact</a:t>
                </a:r>
                <a:endParaRPr sz="1800">
                  <a:solidFill>
                    <a:srgbClr val="8A5845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0" name="Google Shape;50;p8"/>
            <p:cNvGrpSpPr/>
            <p:nvPr/>
          </p:nvGrpSpPr>
          <p:grpSpPr>
            <a:xfrm rot="10800000">
              <a:off x="7427489" y="3227700"/>
              <a:ext cx="3292232" cy="3379343"/>
              <a:chOff x="3026172" y="-76686"/>
              <a:chExt cx="2655026" cy="2740082"/>
            </a:xfrm>
          </p:grpSpPr>
          <p:sp>
            <p:nvSpPr>
              <p:cNvPr id="51" name="Google Shape;51;p8"/>
              <p:cNvSpPr/>
              <p:nvPr/>
            </p:nvSpPr>
            <p:spPr>
              <a:xfrm rot="-2700000">
                <a:off x="3282650" y="444474"/>
                <a:ext cx="2142068" cy="1612705"/>
              </a:xfrm>
              <a:custGeom>
                <a:rect b="b" l="l" r="r" t="t"/>
                <a:pathLst>
                  <a:path extrusionOk="0" h="249" w="331">
                    <a:moveTo>
                      <a:pt x="45" y="32"/>
                    </a:moveTo>
                    <a:cubicBezTo>
                      <a:pt x="174" y="32"/>
                      <a:pt x="281" y="126"/>
                      <a:pt x="302" y="249"/>
                    </a:cubicBezTo>
                    <a:cubicBezTo>
                      <a:pt x="312" y="244"/>
                      <a:pt x="322" y="238"/>
                      <a:pt x="331" y="231"/>
                    </a:cubicBezTo>
                    <a:cubicBezTo>
                      <a:pt x="303" y="99"/>
                      <a:pt x="186" y="0"/>
                      <a:pt x="45" y="0"/>
                    </a:cubicBezTo>
                    <a:cubicBezTo>
                      <a:pt x="29" y="0"/>
                      <a:pt x="14" y="1"/>
                      <a:pt x="0" y="3"/>
                    </a:cubicBezTo>
                    <a:cubicBezTo>
                      <a:pt x="6" y="13"/>
                      <a:pt x="12" y="23"/>
                      <a:pt x="17" y="33"/>
                    </a:cubicBezTo>
                    <a:cubicBezTo>
                      <a:pt x="26" y="32"/>
                      <a:pt x="36" y="32"/>
                      <a:pt x="45" y="32"/>
                    </a:cubicBezTo>
                    <a:close/>
                  </a:path>
                </a:pathLst>
              </a:custGeom>
              <a:solidFill>
                <a:srgbClr val="FDE9D8"/>
              </a:solidFill>
              <a:ln cap="flat" cmpd="sng" w="952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60925" lIns="121900" spcFirstLastPara="1" rIns="121900" wrap="square" tIns="609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8"/>
              <p:cNvSpPr/>
              <p:nvPr/>
            </p:nvSpPr>
            <p:spPr>
              <a:xfrm rot="-2700000">
                <a:off x="3599956" y="695260"/>
                <a:ext cx="1767975" cy="1573496"/>
              </a:xfrm>
              <a:custGeom>
                <a:rect b="b" l="l" r="r" t="t"/>
                <a:pathLst>
                  <a:path extrusionOk="0" h="253" w="285">
                    <a:moveTo>
                      <a:pt x="28" y="0"/>
                    </a:moveTo>
                    <a:cubicBezTo>
                      <a:pt x="19" y="0"/>
                      <a:pt x="9" y="0"/>
                      <a:pt x="0" y="1"/>
                    </a:cubicBezTo>
                    <a:cubicBezTo>
                      <a:pt x="22" y="43"/>
                      <a:pt x="34" y="90"/>
                      <a:pt x="35" y="140"/>
                    </a:cubicBezTo>
                    <a:cubicBezTo>
                      <a:pt x="74" y="142"/>
                      <a:pt x="112" y="163"/>
                      <a:pt x="133" y="200"/>
                    </a:cubicBezTo>
                    <a:cubicBezTo>
                      <a:pt x="143" y="217"/>
                      <a:pt x="148" y="235"/>
                      <a:pt x="149" y="253"/>
                    </a:cubicBezTo>
                    <a:cubicBezTo>
                      <a:pt x="198" y="252"/>
                      <a:pt x="244" y="239"/>
                      <a:pt x="285" y="217"/>
                    </a:cubicBezTo>
                    <a:cubicBezTo>
                      <a:pt x="264" y="94"/>
                      <a:pt x="157" y="0"/>
                      <a:pt x="28" y="0"/>
                    </a:cubicBezTo>
                    <a:close/>
                  </a:path>
                </a:pathLst>
              </a:custGeom>
              <a:solidFill>
                <a:srgbClr val="FDE9D8"/>
              </a:solidFill>
              <a:ln cap="flat" cmpd="sng" w="114300">
                <a:solidFill>
                  <a:srgbClr val="8A5845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60925" lIns="121900" spcFirstLastPara="1" rIns="121900" wrap="square" tIns="609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8"/>
              <p:cNvSpPr txBox="1"/>
              <p:nvPr/>
            </p:nvSpPr>
            <p:spPr>
              <a:xfrm rot="10799238">
                <a:off x="3867261" y="1209507"/>
                <a:ext cx="1353900" cy="427500"/>
              </a:xfrm>
              <a:prstGeom prst="rect">
                <a:avLst/>
              </a:prstGeom>
              <a:solidFill>
                <a:srgbClr val="FDE9D8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>
                    <a:solidFill>
                      <a:srgbClr val="8A5845"/>
                    </a:solidFill>
                    <a:latin typeface="Roboto"/>
                    <a:ea typeface="Roboto"/>
                    <a:cs typeface="Roboto"/>
                    <a:sym typeface="Roboto"/>
                  </a:rPr>
                  <a:t>First Impressions</a:t>
                </a:r>
                <a:endParaRPr sz="1800">
                  <a:solidFill>
                    <a:srgbClr val="8A5845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54" name="Google Shape;54;p8"/>
          <p:cNvSpPr/>
          <p:nvPr/>
        </p:nvSpPr>
        <p:spPr>
          <a:xfrm>
            <a:off x="6448000" y="454100"/>
            <a:ext cx="5757600" cy="57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Let’s Look at Some Stats!</a:t>
            </a:r>
            <a:endParaRPr b="1" sz="33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FDE9D8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Revenue in the Fragrances market amounts to US$58.27bn in 2023. </a:t>
            </a:r>
            <a:endParaRPr sz="18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FDE9D8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The market is expected to grow annually by 2.95% (CAGR 2023-2028).</a:t>
            </a:r>
            <a:endParaRPr sz="18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FDE9D8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In global comparison, most revenue is generated in the United States (US$8,715m in 2023).</a:t>
            </a:r>
            <a:endParaRPr sz="18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FDE9D8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In relation to total population figures, per person revenues of US$7.58 are generated in 2023.</a:t>
            </a:r>
            <a:endParaRPr sz="18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r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Source:</a:t>
            </a:r>
            <a:endParaRPr sz="10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r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https://www.statista.com/outlook/cmo/beauty-personal-care/fragrances/worldwide</a:t>
            </a:r>
            <a:endParaRPr sz="10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</a:pPr>
            <a:r>
              <a:t/>
            </a:r>
            <a:endParaRPr sz="17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</a:pPr>
            <a:r>
              <a:t/>
            </a:r>
            <a:endParaRPr sz="1700">
              <a:solidFill>
                <a:srgbClr val="FDE9D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E9D8">
            <a:alpha val="40000"/>
          </a:srgbClr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-25" y="380665"/>
            <a:ext cx="121890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2A2921"/>
              </a:buClr>
              <a:buSzPts val="3188"/>
              <a:buFont typeface="Montserrat"/>
              <a:buNone/>
            </a:pPr>
            <a:r>
              <a:rPr b="1" lang="en-US" sz="4288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Navigating the Fragrance Labyrinth</a:t>
            </a:r>
            <a:endParaRPr b="1" sz="2900">
              <a:solidFill>
                <a:srgbClr val="8A5845"/>
              </a:solidFill>
            </a:endParaRPr>
          </a:p>
        </p:txBody>
      </p:sp>
      <p:sp>
        <p:nvSpPr>
          <p:cNvPr id="61" name="Google Shape;61;p9"/>
          <p:cNvSpPr/>
          <p:nvPr/>
        </p:nvSpPr>
        <p:spPr>
          <a:xfrm>
            <a:off x="0" y="5637390"/>
            <a:ext cx="12189000" cy="1218900"/>
          </a:xfrm>
          <a:prstGeom prst="rect">
            <a:avLst/>
          </a:prstGeom>
          <a:solidFill>
            <a:srgbClr val="8A584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E2E2"/>
              </a:solidFill>
              <a:highlight>
                <a:srgbClr val="8A5845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2682153" y="5954374"/>
            <a:ext cx="68247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</a:pPr>
            <a:r>
              <a:rPr lang="en-US" sz="1800">
                <a:solidFill>
                  <a:srgbClr val="FDE9D8"/>
                </a:solidFill>
                <a:latin typeface="Montserrat"/>
                <a:ea typeface="Montserrat"/>
                <a:cs typeface="Montserrat"/>
                <a:sym typeface="Montserrat"/>
              </a:rPr>
              <a:t>Our data-driven perfume matching simplifies finding a scent you'll love by learning your preferences.</a:t>
            </a:r>
            <a:endParaRPr sz="1800">
              <a:solidFill>
                <a:srgbClr val="FDE9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9"/>
          <p:cNvGrpSpPr/>
          <p:nvPr/>
        </p:nvGrpSpPr>
        <p:grpSpPr>
          <a:xfrm>
            <a:off x="75026" y="2829648"/>
            <a:ext cx="4129230" cy="2359021"/>
            <a:chOff x="684623" y="2055850"/>
            <a:chExt cx="5456171" cy="2687730"/>
          </a:xfrm>
        </p:grpSpPr>
        <p:grpSp>
          <p:nvGrpSpPr>
            <p:cNvPr id="64" name="Google Shape;64;p9"/>
            <p:cNvGrpSpPr/>
            <p:nvPr/>
          </p:nvGrpSpPr>
          <p:grpSpPr>
            <a:xfrm>
              <a:off x="684623" y="3046002"/>
              <a:ext cx="5456171" cy="747940"/>
              <a:chOff x="684623" y="3274602"/>
              <a:chExt cx="5456171" cy="747940"/>
            </a:xfrm>
          </p:grpSpPr>
          <p:pic>
            <p:nvPicPr>
              <p:cNvPr descr="preencoded.png" id="65" name="Google Shape;65;p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684623" y="3274602"/>
                <a:ext cx="926434" cy="74794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6" name="Google Shape;66;p9"/>
              <p:cNvSpPr/>
              <p:nvPr/>
            </p:nvSpPr>
            <p:spPr>
              <a:xfrm>
                <a:off x="1625194" y="3463218"/>
                <a:ext cx="4515600" cy="46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2597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A2921"/>
                  </a:buClr>
                  <a:buSzPts val="1440"/>
                  <a:buFont typeface="Montserrat"/>
                  <a:buNone/>
                </a:pPr>
                <a:r>
                  <a:rPr b="1" lang="en-US" sz="1300">
                    <a:solidFill>
                      <a:srgbClr val="8A5845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Trial and error takes time and money</a:t>
                </a:r>
                <a:endParaRPr b="1" sz="1300">
                  <a:solidFill>
                    <a:srgbClr val="8A5845"/>
                  </a:solidFill>
                </a:endParaRPr>
              </a:p>
            </p:txBody>
          </p:sp>
        </p:grpSp>
        <p:grpSp>
          <p:nvGrpSpPr>
            <p:cNvPr id="67" name="Google Shape;67;p9"/>
            <p:cNvGrpSpPr/>
            <p:nvPr/>
          </p:nvGrpSpPr>
          <p:grpSpPr>
            <a:xfrm>
              <a:off x="894124" y="3995625"/>
              <a:ext cx="5241233" cy="747955"/>
              <a:chOff x="894124" y="4376625"/>
              <a:chExt cx="5241233" cy="747955"/>
            </a:xfrm>
          </p:grpSpPr>
          <p:pic>
            <p:nvPicPr>
              <p:cNvPr descr="preencoded.png" id="68" name="Google Shape;68;p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94124" y="4376625"/>
                <a:ext cx="522791" cy="74795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9" name="Google Shape;69;p9"/>
              <p:cNvSpPr/>
              <p:nvPr/>
            </p:nvSpPr>
            <p:spPr>
              <a:xfrm>
                <a:off x="1611057" y="4589033"/>
                <a:ext cx="4524300" cy="46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2597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A2921"/>
                  </a:buClr>
                  <a:buSzPts val="1440"/>
                  <a:buFont typeface="Montserrat"/>
                  <a:buNone/>
                </a:pPr>
                <a:r>
                  <a:rPr b="1" lang="en-US" sz="1300">
                    <a:solidFill>
                      <a:srgbClr val="8A5845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Everyone has unique scent preferences</a:t>
                </a:r>
                <a:endParaRPr b="1" sz="1300">
                  <a:solidFill>
                    <a:srgbClr val="8A5845"/>
                  </a:solidFill>
                </a:endParaRPr>
              </a:p>
            </p:txBody>
          </p:sp>
        </p:grpSp>
        <p:grpSp>
          <p:nvGrpSpPr>
            <p:cNvPr id="70" name="Google Shape;70;p9"/>
            <p:cNvGrpSpPr/>
            <p:nvPr/>
          </p:nvGrpSpPr>
          <p:grpSpPr>
            <a:xfrm>
              <a:off x="703682" y="2055850"/>
              <a:ext cx="5298100" cy="785276"/>
              <a:chOff x="703682" y="2055850"/>
              <a:chExt cx="5298100" cy="785276"/>
            </a:xfrm>
          </p:grpSpPr>
          <p:sp>
            <p:nvSpPr>
              <p:cNvPr id="71" name="Google Shape;71;p9"/>
              <p:cNvSpPr/>
              <p:nvPr/>
            </p:nvSpPr>
            <p:spPr>
              <a:xfrm>
                <a:off x="1725882" y="2364407"/>
                <a:ext cx="4275900" cy="46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25972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A2921"/>
                  </a:buClr>
                  <a:buSzPts val="1440"/>
                  <a:buFont typeface="Montserrat"/>
                  <a:buNone/>
                </a:pPr>
                <a:r>
                  <a:rPr b="1" lang="en-US" sz="1300">
                    <a:solidFill>
                      <a:srgbClr val="8A5845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Finding a scent you love is difficult</a:t>
                </a:r>
                <a:endParaRPr b="1" sz="1300">
                  <a:solidFill>
                    <a:srgbClr val="8A5845"/>
                  </a:solidFill>
                </a:endParaRPr>
              </a:p>
            </p:txBody>
          </p:sp>
          <p:pic>
            <p:nvPicPr>
              <p:cNvPr descr="preencoded.png" id="72" name="Google Shape;72;p9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703682" y="2055850"/>
                <a:ext cx="926444" cy="7852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3" name="Google Shape;73;p9"/>
          <p:cNvSpPr/>
          <p:nvPr/>
        </p:nvSpPr>
        <p:spPr>
          <a:xfrm>
            <a:off x="7509568" y="1586327"/>
            <a:ext cx="4407490" cy="891978"/>
          </a:xfrm>
          <a:prstGeom prst="chevron">
            <a:avLst>
              <a:gd fmla="val 50000" name="adj"/>
            </a:avLst>
          </a:prstGeom>
          <a:solidFill>
            <a:srgbClr val="C79A89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rPr>
              <a:t>🥅 Approach</a:t>
            </a:r>
            <a:endParaRPr sz="1900">
              <a:solidFill>
                <a:srgbClr val="8A584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9"/>
          <p:cNvSpPr/>
          <p:nvPr/>
        </p:nvSpPr>
        <p:spPr>
          <a:xfrm>
            <a:off x="0" y="1586613"/>
            <a:ext cx="4729082" cy="891978"/>
          </a:xfrm>
          <a:prstGeom prst="homePlate">
            <a:avLst>
              <a:gd fmla="val 50000" name="adj"/>
            </a:avLst>
          </a:prstGeom>
          <a:solidFill>
            <a:srgbClr val="8A584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❓</a:t>
            </a:r>
            <a:r>
              <a:rPr lang="en-US" sz="19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rPr>
              <a:t>Problem</a:t>
            </a:r>
            <a:endParaRPr sz="1900">
              <a:solidFill>
                <a:srgbClr val="FDE9D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9"/>
          <p:cNvSpPr/>
          <p:nvPr/>
        </p:nvSpPr>
        <p:spPr>
          <a:xfrm>
            <a:off x="3925507" y="1586327"/>
            <a:ext cx="4407490" cy="891978"/>
          </a:xfrm>
          <a:prstGeom prst="chevron">
            <a:avLst>
              <a:gd fmla="val 50000" name="adj"/>
            </a:avLst>
          </a:prstGeom>
          <a:solidFill>
            <a:srgbClr val="AE796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💡 </a:t>
            </a:r>
            <a:r>
              <a:rPr lang="en-US" sz="19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sz="1900">
              <a:solidFill>
                <a:srgbClr val="FDE9D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9"/>
          <p:cNvSpPr txBox="1"/>
          <p:nvPr/>
        </p:nvSpPr>
        <p:spPr>
          <a:xfrm>
            <a:off x="4439100" y="3017959"/>
            <a:ext cx="3313800" cy="19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8A5845"/>
              </a:buClr>
              <a:buSzPts val="1600"/>
              <a:buFont typeface="Montserrat"/>
              <a:buChar char="●"/>
            </a:pPr>
            <a:r>
              <a:rPr b="1" lang="en-US" sz="16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Personalization at the core by helping users find their ideal scents</a:t>
            </a:r>
            <a:endParaRPr b="1" sz="1600">
              <a:solidFill>
                <a:srgbClr val="8A584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8A5845"/>
              </a:buClr>
              <a:buSzPts val="1600"/>
              <a:buFont typeface="Montserrat"/>
              <a:buChar char="●"/>
            </a:pPr>
            <a:r>
              <a:rPr b="1" lang="en-US" sz="16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Generate personalized Recommendations using Data-Driven Approach</a:t>
            </a:r>
            <a:endParaRPr b="1" sz="1200">
              <a:solidFill>
                <a:srgbClr val="8A5845"/>
              </a:solidFill>
            </a:endParaRPr>
          </a:p>
        </p:txBody>
      </p:sp>
      <p:sp>
        <p:nvSpPr>
          <p:cNvPr id="77" name="Google Shape;77;p9"/>
          <p:cNvSpPr/>
          <p:nvPr/>
        </p:nvSpPr>
        <p:spPr>
          <a:xfrm>
            <a:off x="8217625" y="3095059"/>
            <a:ext cx="3584100" cy="22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8A5845"/>
              </a:buClr>
              <a:buSzPts val="1800"/>
              <a:buFont typeface="Montserrat"/>
              <a:buChar char="●"/>
            </a:pPr>
            <a:r>
              <a:rPr b="1" lang="en-US" sz="18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Leverage customer review data</a:t>
            </a:r>
            <a:r>
              <a:rPr b="1" lang="en-US" sz="16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US" sz="18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from Amazon</a:t>
            </a:r>
            <a:endParaRPr b="1" sz="1800">
              <a:solidFill>
                <a:srgbClr val="8A584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8A5845"/>
              </a:buClr>
              <a:buSzPts val="1800"/>
              <a:buFont typeface="Montserrat"/>
              <a:buChar char="●"/>
            </a:pPr>
            <a:r>
              <a:rPr b="1" lang="en-US" sz="18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Analysis on the various attributes of perfume</a:t>
            </a:r>
            <a:endParaRPr b="1" sz="1800">
              <a:solidFill>
                <a:srgbClr val="8A584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8A5845"/>
              </a:buClr>
              <a:buSzPts val="1800"/>
              <a:buFont typeface="Montserrat"/>
              <a:buChar char="●"/>
            </a:pPr>
            <a:r>
              <a:rPr b="1" lang="en-US" sz="1800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Recommender System</a:t>
            </a:r>
            <a:endParaRPr b="1" sz="1800">
              <a:solidFill>
                <a:srgbClr val="8A584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E9D8">
            <a:alpha val="40000"/>
          </a:srgbClr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/>
          <p:nvPr/>
        </p:nvSpPr>
        <p:spPr>
          <a:xfrm>
            <a:off x="3938325" y="1734725"/>
            <a:ext cx="8226300" cy="4703700"/>
          </a:xfrm>
          <a:prstGeom prst="rect">
            <a:avLst/>
          </a:prstGeom>
          <a:solidFill>
            <a:srgbClr val="8A584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0"/>
          <p:cNvSpPr/>
          <p:nvPr/>
        </p:nvSpPr>
        <p:spPr>
          <a:xfrm>
            <a:off x="-25" y="384048"/>
            <a:ext cx="121890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2A2921"/>
              </a:buClr>
              <a:buSzPts val="3188"/>
              <a:buFont typeface="Montserrat"/>
              <a:buNone/>
            </a:pPr>
            <a:r>
              <a:rPr b="1" lang="en-US" sz="4288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A Whiff of Data:  </a:t>
            </a:r>
            <a:r>
              <a:rPr b="1" lang="en-US" sz="1787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Unveiling Perfume Insights from Customer Feedback</a:t>
            </a:r>
            <a:endParaRPr b="1" sz="400">
              <a:solidFill>
                <a:srgbClr val="8A5845"/>
              </a:solidFill>
            </a:endParaRPr>
          </a:p>
        </p:txBody>
      </p:sp>
      <p:grpSp>
        <p:nvGrpSpPr>
          <p:cNvPr id="85" name="Google Shape;85;p10"/>
          <p:cNvGrpSpPr/>
          <p:nvPr/>
        </p:nvGrpSpPr>
        <p:grpSpPr>
          <a:xfrm>
            <a:off x="244593" y="3767691"/>
            <a:ext cx="3498799" cy="2670831"/>
            <a:chOff x="2850500" y="2561899"/>
            <a:chExt cx="3001200" cy="1569600"/>
          </a:xfrm>
        </p:grpSpPr>
        <p:sp>
          <p:nvSpPr>
            <p:cNvPr id="86" name="Google Shape;86;p10"/>
            <p:cNvSpPr/>
            <p:nvPr/>
          </p:nvSpPr>
          <p:spPr>
            <a:xfrm>
              <a:off x="2850500" y="2561899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8A584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87" name="Google Shape;87;p10"/>
            <p:cNvSpPr txBox="1"/>
            <p:nvPr/>
          </p:nvSpPr>
          <p:spPr>
            <a:xfrm>
              <a:off x="3142556" y="2675196"/>
              <a:ext cx="2228400" cy="1059300"/>
            </a:xfrm>
            <a:prstGeom prst="rect">
              <a:avLst/>
            </a:prstGeom>
            <a:solidFill>
              <a:srgbClr val="8A5845"/>
            </a:solidFill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DE9D8"/>
                </a:buClr>
                <a:buSzPts val="1500"/>
                <a:buFont typeface="Roboto"/>
                <a:buChar char="●"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Removal of :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DE9D8"/>
                </a:buClr>
                <a:buSzPts val="1500"/>
                <a:buFont typeface="Roboto"/>
                <a:buChar char="➔"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stop words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DE9D8"/>
                </a:buClr>
                <a:buSzPts val="1500"/>
                <a:buFont typeface="Roboto"/>
                <a:buChar char="➔"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escape sequence characters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DE9D8"/>
                </a:buClr>
                <a:buSzPts val="1500"/>
                <a:buFont typeface="Roboto"/>
                <a:buChar char="➔"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punctuations 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DE9D8"/>
                </a:buClr>
                <a:buSzPts val="1500"/>
                <a:buFont typeface="Roboto"/>
                <a:buChar char="●"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Word tokenization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DE9D8"/>
                </a:buClr>
                <a:buSzPts val="1500"/>
                <a:buFont typeface="Roboto"/>
                <a:buChar char="●"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Lemmatization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DE9D8"/>
                </a:buClr>
                <a:buSzPts val="1500"/>
                <a:buFont typeface="Roboto"/>
                <a:buChar char="●"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Rejoin processed words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8" name="Google Shape;88;p10"/>
          <p:cNvGrpSpPr/>
          <p:nvPr/>
        </p:nvGrpSpPr>
        <p:grpSpPr>
          <a:xfrm>
            <a:off x="207874" y="1734719"/>
            <a:ext cx="3498799" cy="1875135"/>
            <a:chOff x="2049006" y="1836585"/>
            <a:chExt cx="3001200" cy="880800"/>
          </a:xfrm>
        </p:grpSpPr>
        <p:sp>
          <p:nvSpPr>
            <p:cNvPr id="89" name="Google Shape;89;p10"/>
            <p:cNvSpPr/>
            <p:nvPr/>
          </p:nvSpPr>
          <p:spPr>
            <a:xfrm>
              <a:off x="2049006" y="1836585"/>
              <a:ext cx="3001200" cy="8808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C79A8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0"/>
            <p:cNvSpPr txBox="1"/>
            <p:nvPr/>
          </p:nvSpPr>
          <p:spPr>
            <a:xfrm>
              <a:off x="2427548" y="1940850"/>
              <a:ext cx="2351700" cy="653700"/>
            </a:xfrm>
            <a:prstGeom prst="rect">
              <a:avLst/>
            </a:prstGeom>
            <a:solidFill>
              <a:srgbClr val="AE796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Scraped perfume products and reviews from Amazon.com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DE9D8"/>
                </a:buClr>
                <a:buSzPts val="1500"/>
                <a:buFont typeface="Roboto"/>
                <a:buChar char="●"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1700 perfumes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238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DE9D8"/>
                </a:buClr>
                <a:buSzPts val="1500"/>
                <a:buFont typeface="Roboto"/>
                <a:buChar char="●"/>
              </a:pPr>
              <a:r>
                <a:rPr b="1" lang="en-US" sz="1500">
                  <a:solidFill>
                    <a:srgbClr val="FDE9D8"/>
                  </a:solidFill>
                  <a:latin typeface="Roboto"/>
                  <a:ea typeface="Roboto"/>
                  <a:cs typeface="Roboto"/>
                  <a:sym typeface="Roboto"/>
                </a:rPr>
                <a:t>7000+ reviews.</a:t>
              </a:r>
              <a:endParaRPr b="1" sz="1500">
                <a:solidFill>
                  <a:srgbClr val="FDE9D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" name="Google Shape;91;p10"/>
          <p:cNvGrpSpPr/>
          <p:nvPr/>
        </p:nvGrpSpPr>
        <p:grpSpPr>
          <a:xfrm rot="5400000">
            <a:off x="1752795" y="3596433"/>
            <a:ext cx="287044" cy="313992"/>
            <a:chOff x="4858109" y="2631368"/>
            <a:chExt cx="316442" cy="315000"/>
          </a:xfrm>
        </p:grpSpPr>
        <p:sp>
          <p:nvSpPr>
            <p:cNvPr id="92" name="Google Shape;92;p10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0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rgbClr val="41414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-US" sz="1900"/>
              </a:br>
              <a:endParaRPr sz="1900"/>
            </a:p>
          </p:txBody>
        </p:sp>
      </p:grpSp>
      <p:pic>
        <p:nvPicPr>
          <p:cNvPr id="94" name="Google Shape;9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9500" y="2517750"/>
            <a:ext cx="8226300" cy="400323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0"/>
          <p:cNvSpPr txBox="1"/>
          <p:nvPr/>
        </p:nvSpPr>
        <p:spPr>
          <a:xfrm>
            <a:off x="3926225" y="1867825"/>
            <a:ext cx="4947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rgbClr val="FDE9D8"/>
                </a:solidFill>
              </a:rPr>
              <a:t>Attributes Word Cloud</a:t>
            </a:r>
            <a:endParaRPr b="1" sz="3300">
              <a:solidFill>
                <a:srgbClr val="FDE9D8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E9D8">
            <a:alpha val="40000"/>
          </a:srgbClr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/>
          <p:nvPr/>
        </p:nvSpPr>
        <p:spPr>
          <a:xfrm>
            <a:off x="41688" y="0"/>
            <a:ext cx="81198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50">
                <a:solidFill>
                  <a:srgbClr val="8A5845"/>
                </a:solidFill>
              </a:rPr>
              <a:t>The Perfume Profiler:</a:t>
            </a:r>
            <a:endParaRPr b="1" sz="4250">
              <a:solidFill>
                <a:srgbClr val="8A5845"/>
              </a:solidFill>
            </a:endParaRPr>
          </a:p>
        </p:txBody>
      </p:sp>
      <p:pic>
        <p:nvPicPr>
          <p:cNvPr id="101" name="Google Shape;10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991200"/>
            <a:ext cx="5051649" cy="57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1"/>
          <p:cNvPicPr preferRelativeResize="0"/>
          <p:nvPr/>
        </p:nvPicPr>
        <p:blipFill rotWithShape="1">
          <a:blip r:embed="rId4">
            <a:alphaModFix/>
          </a:blip>
          <a:srcRect b="0" l="3586" r="0" t="0"/>
          <a:stretch/>
        </p:blipFill>
        <p:spPr>
          <a:xfrm>
            <a:off x="6994375" y="229200"/>
            <a:ext cx="5200650" cy="149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1"/>
          <p:cNvPicPr preferRelativeResize="0"/>
          <p:nvPr/>
        </p:nvPicPr>
        <p:blipFill rotWithShape="1">
          <a:blip r:embed="rId5">
            <a:alphaModFix/>
          </a:blip>
          <a:srcRect b="0" l="3119" r="0" t="0"/>
          <a:stretch/>
        </p:blipFill>
        <p:spPr>
          <a:xfrm>
            <a:off x="6999879" y="1848163"/>
            <a:ext cx="5189645" cy="158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2350" y="3563575"/>
            <a:ext cx="5189650" cy="1567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23926" y="5257450"/>
            <a:ext cx="5146499" cy="158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E9D8">
            <a:alpha val="40000"/>
          </a:srgbClr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2"/>
          <p:cNvSpPr/>
          <p:nvPr/>
        </p:nvSpPr>
        <p:spPr>
          <a:xfrm>
            <a:off x="-25" y="79248"/>
            <a:ext cx="121890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2A2921"/>
              </a:buClr>
              <a:buSzPts val="3188"/>
              <a:buFont typeface="Montserrat"/>
              <a:buNone/>
            </a:pPr>
            <a:r>
              <a:rPr b="1" lang="en-US" sz="4288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Inhale, Analyze, Excel </a:t>
            </a:r>
            <a:endParaRPr b="1" sz="400">
              <a:solidFill>
                <a:srgbClr val="8A5845"/>
              </a:solidFill>
            </a:endParaRPr>
          </a:p>
        </p:txBody>
      </p:sp>
      <p:grpSp>
        <p:nvGrpSpPr>
          <p:cNvPr id="112" name="Google Shape;112;p12"/>
          <p:cNvGrpSpPr/>
          <p:nvPr/>
        </p:nvGrpSpPr>
        <p:grpSpPr>
          <a:xfrm>
            <a:off x="165674" y="964762"/>
            <a:ext cx="11741398" cy="2967564"/>
            <a:chOff x="3938325" y="1846899"/>
            <a:chExt cx="8226300" cy="4703700"/>
          </a:xfrm>
        </p:grpSpPr>
        <p:sp>
          <p:nvSpPr>
            <p:cNvPr id="113" name="Google Shape;113;p12"/>
            <p:cNvSpPr/>
            <p:nvPr/>
          </p:nvSpPr>
          <p:spPr>
            <a:xfrm>
              <a:off x="3938325" y="1846899"/>
              <a:ext cx="8226300" cy="4703700"/>
            </a:xfrm>
            <a:prstGeom prst="rect">
              <a:avLst/>
            </a:prstGeom>
            <a:solidFill>
              <a:srgbClr val="8A5845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2"/>
            <p:cNvSpPr txBox="1"/>
            <p:nvPr/>
          </p:nvSpPr>
          <p:spPr>
            <a:xfrm>
              <a:off x="4460078" y="2847379"/>
              <a:ext cx="1608600" cy="27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300">
                  <a:solidFill>
                    <a:srgbClr val="FDE9D8"/>
                  </a:solidFill>
                </a:rPr>
                <a:t>Word </a:t>
              </a:r>
              <a:endParaRPr b="1" sz="3300">
                <a:solidFill>
                  <a:srgbClr val="FDE9D8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300">
                  <a:solidFill>
                    <a:srgbClr val="FDE9D8"/>
                  </a:solidFill>
                </a:rPr>
                <a:t>Vector </a:t>
              </a:r>
              <a:endParaRPr b="1" sz="3300">
                <a:solidFill>
                  <a:srgbClr val="FDE9D8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300">
                  <a:solidFill>
                    <a:srgbClr val="FDE9D8"/>
                  </a:solidFill>
                </a:rPr>
                <a:t>Similarity</a:t>
              </a:r>
              <a:endParaRPr b="1" sz="3300">
                <a:solidFill>
                  <a:srgbClr val="FDE9D8"/>
                </a:solidFill>
              </a:endParaRPr>
            </a:p>
          </p:txBody>
        </p:sp>
      </p:grpSp>
      <p:pic>
        <p:nvPicPr>
          <p:cNvPr id="115" name="Google Shape;11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0550" y="1146200"/>
            <a:ext cx="7562399" cy="2614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12"/>
          <p:cNvGrpSpPr/>
          <p:nvPr/>
        </p:nvGrpSpPr>
        <p:grpSpPr>
          <a:xfrm>
            <a:off x="165674" y="4063704"/>
            <a:ext cx="11741398" cy="2781768"/>
            <a:chOff x="3938325" y="1734725"/>
            <a:chExt cx="8226300" cy="4703700"/>
          </a:xfrm>
        </p:grpSpPr>
        <p:sp>
          <p:nvSpPr>
            <p:cNvPr id="117" name="Google Shape;117;p12"/>
            <p:cNvSpPr/>
            <p:nvPr/>
          </p:nvSpPr>
          <p:spPr>
            <a:xfrm>
              <a:off x="3938325" y="1734725"/>
              <a:ext cx="8226300" cy="4703700"/>
            </a:xfrm>
            <a:prstGeom prst="rect">
              <a:avLst/>
            </a:prstGeom>
            <a:solidFill>
              <a:srgbClr val="8A5845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2"/>
            <p:cNvSpPr txBox="1"/>
            <p:nvPr/>
          </p:nvSpPr>
          <p:spPr>
            <a:xfrm>
              <a:off x="10279317" y="2623030"/>
              <a:ext cx="1608600" cy="288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300">
                  <a:solidFill>
                    <a:srgbClr val="FDE9D8"/>
                  </a:solidFill>
                </a:rPr>
                <a:t>Word </a:t>
              </a:r>
              <a:endParaRPr b="1" sz="3300">
                <a:solidFill>
                  <a:srgbClr val="FDE9D8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300">
                  <a:solidFill>
                    <a:srgbClr val="FDE9D8"/>
                  </a:solidFill>
                </a:rPr>
                <a:t>Vector </a:t>
              </a:r>
              <a:endParaRPr b="1" sz="3300">
                <a:solidFill>
                  <a:srgbClr val="FDE9D8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300">
                  <a:solidFill>
                    <a:srgbClr val="FDE9D8"/>
                  </a:solidFill>
                </a:rPr>
                <a:t>Sentiment</a:t>
              </a:r>
              <a:endParaRPr b="1" sz="3300">
                <a:solidFill>
                  <a:srgbClr val="FDE9D8"/>
                </a:solidFill>
              </a:endParaRPr>
            </a:p>
          </p:txBody>
        </p:sp>
      </p:grpSp>
      <p:pic>
        <p:nvPicPr>
          <p:cNvPr id="119" name="Google Shape;11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850" y="4154700"/>
            <a:ext cx="8464876" cy="25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E9D8">
            <a:alpha val="40000"/>
          </a:srgbClr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/>
          <p:nvPr/>
        </p:nvSpPr>
        <p:spPr>
          <a:xfrm>
            <a:off x="-25" y="79248"/>
            <a:ext cx="121890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972"/>
              </a:lnSpc>
              <a:spcBef>
                <a:spcPts val="0"/>
              </a:spcBef>
              <a:spcAft>
                <a:spcPts val="0"/>
              </a:spcAft>
              <a:buClr>
                <a:srgbClr val="2A2921"/>
              </a:buClr>
              <a:buSzPts val="3188"/>
              <a:buFont typeface="Montserrat"/>
              <a:buNone/>
            </a:pPr>
            <a:r>
              <a:rPr b="1" lang="en-US" sz="4288">
                <a:solidFill>
                  <a:srgbClr val="8A5845"/>
                </a:solidFill>
                <a:latin typeface="Montserrat"/>
                <a:ea typeface="Montserrat"/>
                <a:cs typeface="Montserrat"/>
                <a:sym typeface="Montserrat"/>
              </a:rPr>
              <a:t>Inhale, Analyze, Excel </a:t>
            </a:r>
            <a:endParaRPr b="1" sz="400">
              <a:solidFill>
                <a:srgbClr val="8A5845"/>
              </a:solidFill>
            </a:endParaRPr>
          </a:p>
        </p:txBody>
      </p:sp>
      <p:sp>
        <p:nvSpPr>
          <p:cNvPr id="126" name="Google Shape;126;p13"/>
          <p:cNvSpPr/>
          <p:nvPr/>
        </p:nvSpPr>
        <p:spPr>
          <a:xfrm>
            <a:off x="165674" y="964762"/>
            <a:ext cx="11741398" cy="2967564"/>
          </a:xfrm>
          <a:prstGeom prst="rect">
            <a:avLst/>
          </a:prstGeom>
          <a:solidFill>
            <a:srgbClr val="8A584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165674" y="4063704"/>
            <a:ext cx="11741398" cy="2781768"/>
          </a:xfrm>
          <a:prstGeom prst="rect">
            <a:avLst/>
          </a:prstGeom>
          <a:solidFill>
            <a:srgbClr val="8A584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972" y="1209325"/>
            <a:ext cx="8731979" cy="253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3"/>
          <p:cNvSpPr txBox="1"/>
          <p:nvPr/>
        </p:nvSpPr>
        <p:spPr>
          <a:xfrm>
            <a:off x="453173" y="1873050"/>
            <a:ext cx="2295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FDE9D8"/>
                </a:solidFill>
              </a:rPr>
              <a:t>Evaluation</a:t>
            </a:r>
            <a:endParaRPr b="1" sz="3200">
              <a:solidFill>
                <a:srgbClr val="FDE9D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FDE9D8"/>
                </a:solidFill>
              </a:rPr>
              <a:t>Score</a:t>
            </a:r>
            <a:endParaRPr b="1" sz="3200">
              <a:solidFill>
                <a:srgbClr val="FDE9D8"/>
              </a:solidFill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9292373" y="4590884"/>
            <a:ext cx="22959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rgbClr val="FDE9D8"/>
                </a:solidFill>
              </a:rPr>
              <a:t>Rating by Recommendation</a:t>
            </a:r>
            <a:endParaRPr b="1" sz="3300">
              <a:solidFill>
                <a:srgbClr val="FDE9D8"/>
              </a:solidFill>
            </a:endParaRPr>
          </a:p>
        </p:txBody>
      </p:sp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725" y="4664013"/>
            <a:ext cx="901065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39000"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/>
          <p:nvPr/>
        </p:nvSpPr>
        <p:spPr>
          <a:xfrm>
            <a:off x="41688" y="0"/>
            <a:ext cx="8119800" cy="838800"/>
          </a:xfrm>
          <a:prstGeom prst="rect">
            <a:avLst/>
          </a:prstGeom>
          <a:solidFill>
            <a:srgbClr val="8A584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50"/>
              <a:buFont typeface="Arial"/>
              <a:buNone/>
            </a:pPr>
            <a:r>
              <a:rPr b="1" i="0" lang="en-US" sz="42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Scents &amp; Sensibility</a:t>
            </a:r>
            <a:endParaRPr b="1" i="0" sz="42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4"/>
          <p:cNvSpPr/>
          <p:nvPr/>
        </p:nvSpPr>
        <p:spPr>
          <a:xfrm>
            <a:off x="0" y="5637390"/>
            <a:ext cx="12189000" cy="1218900"/>
          </a:xfrm>
          <a:prstGeom prst="rect">
            <a:avLst/>
          </a:prstGeom>
          <a:solidFill>
            <a:srgbClr val="8A584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E2E2"/>
              </a:solidFill>
              <a:highlight>
                <a:srgbClr val="8A5845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2508" y="1123380"/>
            <a:ext cx="6256264" cy="422942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4"/>
          <p:cNvSpPr txBox="1"/>
          <p:nvPr/>
        </p:nvSpPr>
        <p:spPr>
          <a:xfrm>
            <a:off x="7358742" y="1618195"/>
            <a:ext cx="4103915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i="0" lang="en-US" sz="18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Why bother about the long tail?</a:t>
            </a:r>
            <a:endParaRPr/>
          </a:p>
          <a:p>
            <a:pPr indent="-2286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8A584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i="0" lang="en-US" sz="18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Recalculate key attributes</a:t>
            </a:r>
            <a:endParaRPr/>
          </a:p>
          <a:p>
            <a:pPr indent="-2286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8A584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i="0" lang="en-US" sz="18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Compare word-vec similarities</a:t>
            </a:r>
            <a:endParaRPr/>
          </a:p>
          <a:p>
            <a:pPr indent="-2286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8A584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i="0" lang="en-US" sz="18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Take sentiment into account</a:t>
            </a:r>
            <a:endParaRPr/>
          </a:p>
          <a:p>
            <a:pPr indent="-2286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8A584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i="0" lang="en-US" sz="18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Combine results to get hidden gems from the long-tail segment</a:t>
            </a:r>
            <a:endParaRPr/>
          </a:p>
        </p:txBody>
      </p:sp>
      <p:sp>
        <p:nvSpPr>
          <p:cNvPr id="140" name="Google Shape;140;p14"/>
          <p:cNvSpPr/>
          <p:nvPr/>
        </p:nvSpPr>
        <p:spPr>
          <a:xfrm>
            <a:off x="4147457" y="3984171"/>
            <a:ext cx="1948543" cy="587829"/>
          </a:xfrm>
          <a:prstGeom prst="ellipse">
            <a:avLst/>
          </a:prstGeom>
          <a:solidFill>
            <a:schemeClr val="accent1">
              <a:alpha val="41960"/>
            </a:schemeClr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39000"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/>
          <p:nvPr/>
        </p:nvSpPr>
        <p:spPr>
          <a:xfrm>
            <a:off x="435429" y="2784211"/>
            <a:ext cx="3712028" cy="644789"/>
          </a:xfrm>
          <a:prstGeom prst="rect">
            <a:avLst/>
          </a:prstGeom>
          <a:solidFill>
            <a:srgbClr val="8A5845"/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5"/>
          <p:cNvSpPr txBox="1"/>
          <p:nvPr/>
        </p:nvSpPr>
        <p:spPr>
          <a:xfrm>
            <a:off x="41688" y="0"/>
            <a:ext cx="8119800" cy="838800"/>
          </a:xfrm>
          <a:prstGeom prst="rect">
            <a:avLst/>
          </a:prstGeom>
          <a:solidFill>
            <a:srgbClr val="8A5845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50"/>
              <a:buFont typeface="Arial"/>
              <a:buNone/>
            </a:pPr>
            <a:r>
              <a:rPr b="1" i="0" lang="en-US" sz="42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Scents &amp; Sensibility</a:t>
            </a:r>
            <a:endParaRPr b="1" i="0" sz="42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5"/>
          <p:cNvSpPr/>
          <p:nvPr/>
        </p:nvSpPr>
        <p:spPr>
          <a:xfrm>
            <a:off x="0" y="5637390"/>
            <a:ext cx="12189000" cy="1218900"/>
          </a:xfrm>
          <a:prstGeom prst="rect">
            <a:avLst/>
          </a:prstGeom>
          <a:solidFill>
            <a:srgbClr val="8A584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E2E2"/>
              </a:solidFill>
              <a:highlight>
                <a:srgbClr val="8A5845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15"/>
          <p:cNvGrpSpPr/>
          <p:nvPr/>
        </p:nvGrpSpPr>
        <p:grpSpPr>
          <a:xfrm>
            <a:off x="5108988" y="1190698"/>
            <a:ext cx="3860840" cy="4247192"/>
            <a:chOff x="2991269" y="1153325"/>
            <a:chExt cx="3514811" cy="3252002"/>
          </a:xfrm>
        </p:grpSpPr>
        <p:sp>
          <p:nvSpPr>
            <p:cNvPr id="149" name="Google Shape;149;p15"/>
            <p:cNvSpPr/>
            <p:nvPr/>
          </p:nvSpPr>
          <p:spPr>
            <a:xfrm>
              <a:off x="3477586" y="2585458"/>
              <a:ext cx="2541910" cy="950456"/>
            </a:xfrm>
            <a:custGeom>
              <a:rect b="b" l="l" r="r" t="t"/>
              <a:pathLst>
                <a:path extrusionOk="0" h="43529" w="126826">
                  <a:moveTo>
                    <a:pt x="0" y="20002"/>
                  </a:moveTo>
                  <a:lnTo>
                    <a:pt x="63389" y="43529"/>
                  </a:lnTo>
                  <a:lnTo>
                    <a:pt x="126826" y="19907"/>
                  </a:lnTo>
                  <a:lnTo>
                    <a:pt x="6358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2991269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8A584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5"/>
            <p:cNvSpPr/>
            <p:nvPr/>
          </p:nvSpPr>
          <p:spPr>
            <a:xfrm flipH="1">
              <a:off x="4747852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AE796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3969199" y="2001324"/>
              <a:ext cx="1565850" cy="585863"/>
            </a:xfrm>
            <a:custGeom>
              <a:rect b="b" l="l" r="r" t="t"/>
              <a:pathLst>
                <a:path extrusionOk="0" h="8150" w="24053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356325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AE796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5"/>
            <p:cNvSpPr/>
            <p:nvPr/>
          </p:nvSpPr>
          <p:spPr>
            <a:xfrm flipH="1">
              <a:off x="474936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C79A8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4059061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C79A8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5"/>
            <p:cNvSpPr/>
            <p:nvPr/>
          </p:nvSpPr>
          <p:spPr>
            <a:xfrm flipH="1">
              <a:off x="4749350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FFE2E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" name="Google Shape;157;p15"/>
          <p:cNvSpPr txBox="1"/>
          <p:nvPr/>
        </p:nvSpPr>
        <p:spPr>
          <a:xfrm>
            <a:off x="199508" y="2019060"/>
            <a:ext cx="5436510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What should these </a:t>
            </a:r>
            <a:r>
              <a:rPr b="1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hidden gems </a:t>
            </a:r>
            <a:r>
              <a:rPr b="1" i="0" lang="en-US" sz="4400" u="none" cap="none" strike="noStrike">
                <a:solidFill>
                  <a:srgbClr val="8A5845"/>
                </a:solidFill>
                <a:latin typeface="Arial"/>
                <a:ea typeface="Arial"/>
                <a:cs typeface="Arial"/>
                <a:sym typeface="Arial"/>
              </a:rPr>
              <a:t>do?</a:t>
            </a:r>
            <a:endParaRPr/>
          </a:p>
        </p:txBody>
      </p:sp>
      <p:grpSp>
        <p:nvGrpSpPr>
          <p:cNvPr id="158" name="Google Shape;158;p15"/>
          <p:cNvGrpSpPr/>
          <p:nvPr/>
        </p:nvGrpSpPr>
        <p:grpSpPr>
          <a:xfrm>
            <a:off x="7489579" y="983376"/>
            <a:ext cx="4384730" cy="1568716"/>
            <a:chOff x="4908100" y="889950"/>
            <a:chExt cx="3599586" cy="1003657"/>
          </a:xfrm>
        </p:grpSpPr>
        <p:cxnSp>
          <p:nvCxnSpPr>
            <p:cNvPr id="159" name="Google Shape;159;p15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0" name="Google Shape;160;p15"/>
            <p:cNvSpPr txBox="1"/>
            <p:nvPr/>
          </p:nvSpPr>
          <p:spPr>
            <a:xfrm>
              <a:off x="6640486" y="889950"/>
              <a:ext cx="1867200" cy="10036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8A5845"/>
                  </a:solidFill>
                  <a:latin typeface="Roboto"/>
                  <a:ea typeface="Roboto"/>
                  <a:cs typeface="Roboto"/>
                  <a:sym typeface="Roboto"/>
                </a:rPr>
                <a:t>Look at the data we have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5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solidFill>
              <a:srgbClr val="8A5845"/>
            </a:solidFill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21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0" i="0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3" name="Google Shape;163;p15"/>
          <p:cNvGrpSpPr/>
          <p:nvPr/>
        </p:nvGrpSpPr>
        <p:grpSpPr>
          <a:xfrm>
            <a:off x="7531661" y="2182948"/>
            <a:ext cx="4384730" cy="1568716"/>
            <a:chOff x="4908100" y="889950"/>
            <a:chExt cx="3599586" cy="1003657"/>
          </a:xfrm>
        </p:grpSpPr>
        <p:cxnSp>
          <p:nvCxnSpPr>
            <p:cNvPr id="164" name="Google Shape;164;p15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5" name="Google Shape;165;p15"/>
            <p:cNvSpPr txBox="1"/>
            <p:nvPr/>
          </p:nvSpPr>
          <p:spPr>
            <a:xfrm>
              <a:off x="6640486" y="889950"/>
              <a:ext cx="1867200" cy="10036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8A5845"/>
                  </a:solidFill>
                  <a:latin typeface="Roboto"/>
                  <a:ea typeface="Roboto"/>
                  <a:cs typeface="Roboto"/>
                  <a:sym typeface="Roboto"/>
                </a:rPr>
                <a:t>How can we evaluate Market Positioning?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5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solidFill>
              <a:srgbClr val="8A5845"/>
            </a:solidFill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21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0" i="0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8" name="Google Shape;168;p15"/>
          <p:cNvGrpSpPr/>
          <p:nvPr/>
        </p:nvGrpSpPr>
        <p:grpSpPr>
          <a:xfrm>
            <a:off x="7574505" y="3428518"/>
            <a:ext cx="4384730" cy="1568716"/>
            <a:chOff x="4908100" y="889950"/>
            <a:chExt cx="3599586" cy="1003657"/>
          </a:xfrm>
        </p:grpSpPr>
        <p:cxnSp>
          <p:nvCxnSpPr>
            <p:cNvPr id="169" name="Google Shape;169;p15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70" name="Google Shape;170;p15"/>
            <p:cNvSpPr txBox="1"/>
            <p:nvPr/>
          </p:nvSpPr>
          <p:spPr>
            <a:xfrm>
              <a:off x="6640486" y="889950"/>
              <a:ext cx="1867200" cy="10036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8A5845"/>
                  </a:solidFill>
                  <a:latin typeface="Roboto"/>
                  <a:ea typeface="Roboto"/>
                  <a:cs typeface="Roboto"/>
                  <a:sym typeface="Roboto"/>
                </a:rPr>
                <a:t>Do customers value them the way they want to be valued?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rgbClr val="8A584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5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solidFill>
              <a:srgbClr val="8A5845"/>
            </a:solidFill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21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0" i="0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